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>
        <p:scale>
          <a:sx n="90" d="100"/>
          <a:sy n="90" d="100"/>
        </p:scale>
        <p:origin x="-1452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6578401"/>
      </p:ext>
    </p:extLst>
  </p:cSld>
  <p:clrMapOvr>
    <a:masterClrMapping/>
  </p:clrMapOvr>
  <p:transition spd="slow" advClick="0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1849407"/>
      </p:ext>
    </p:extLst>
  </p:cSld>
  <p:clrMapOvr>
    <a:masterClrMapping/>
  </p:clrMapOvr>
  <p:transition spd="slow" advClick="0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8062222"/>
      </p:ext>
    </p:extLst>
  </p:cSld>
  <p:clrMapOvr>
    <a:masterClrMapping/>
  </p:clrMapOvr>
  <p:transition spd="slow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2412115"/>
      </p:ext>
    </p:extLst>
  </p:cSld>
  <p:clrMapOvr>
    <a:masterClrMapping/>
  </p:clrMapOvr>
  <p:transition spd="slow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7318560"/>
      </p:ext>
    </p:extLst>
  </p:cSld>
  <p:clrMapOvr>
    <a:masterClrMapping/>
  </p:clrMapOvr>
  <p:transition spd="slow" advClick="0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0379858"/>
      </p:ext>
    </p:extLst>
  </p:cSld>
  <p:clrMapOvr>
    <a:masterClrMapping/>
  </p:clrMapOvr>
  <p:transition spd="slow" advClick="0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0937994"/>
      </p:ext>
    </p:extLst>
  </p:cSld>
  <p:clrMapOvr>
    <a:masterClrMapping/>
  </p:clrMapOvr>
  <p:transition spd="slow" advClick="0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5708840"/>
      </p:ext>
    </p:extLst>
  </p:cSld>
  <p:clrMapOvr>
    <a:masterClrMapping/>
  </p:clrMapOvr>
  <p:transition spd="slow" advClick="0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8244012"/>
      </p:ext>
    </p:extLst>
  </p:cSld>
  <p:clrMapOvr>
    <a:masterClrMapping/>
  </p:clrMapOvr>
  <p:transition spd="slow" advClick="0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9420178"/>
      </p:ext>
    </p:extLst>
  </p:cSld>
  <p:clrMapOvr>
    <a:masterClrMapping/>
  </p:clrMapOvr>
  <p:transition spd="slow" advClick="0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9865958"/>
      </p:ext>
    </p:extLst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AE5E-ECD9-4F27-9C42-9F78ACC9680C}" type="datetimeFigureOut">
              <a:rPr lang="ar-IQ" smtClean="0"/>
              <a:t>17/08/1441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E6EF-66D7-4947-8B3E-C54D147DB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553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push dir="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ar-IQ" sz="2700" dirty="0" smtClean="0">
                <a:solidFill>
                  <a:srgbClr val="00B050"/>
                </a:solidFill>
              </a:rPr>
              <a:t>وزارة التعليم العالي والبحث العلمي</a:t>
            </a:r>
            <a:br>
              <a:rPr lang="ar-IQ" sz="2700" dirty="0" smtClean="0">
                <a:solidFill>
                  <a:srgbClr val="00B050"/>
                </a:solidFill>
              </a:rPr>
            </a:br>
            <a:r>
              <a:rPr lang="ar-IQ" sz="2700" dirty="0" smtClean="0">
                <a:solidFill>
                  <a:srgbClr val="00B050"/>
                </a:solidFill>
              </a:rPr>
              <a:t>جامعة ديالى /كلية التربية للعلوم الانسانية /قسم الجغرافية</a:t>
            </a:r>
            <a:r>
              <a:rPr lang="ar-IQ" sz="3600" dirty="0" smtClean="0">
                <a:solidFill>
                  <a:srgbClr val="00B050"/>
                </a:solidFill>
              </a:rPr>
              <a:t/>
            </a:r>
            <a:br>
              <a:rPr lang="ar-IQ" sz="3600" dirty="0" smtClean="0">
                <a:solidFill>
                  <a:srgbClr val="00B050"/>
                </a:solidFill>
              </a:rPr>
            </a:br>
            <a:r>
              <a:rPr lang="ar-IQ" sz="2700" dirty="0">
                <a:solidFill>
                  <a:srgbClr val="FF0000"/>
                </a:solidFill>
                <a:ea typeface="+mn-ea"/>
                <a:cs typeface="Arial"/>
              </a:rPr>
              <a:t>المرحلىة </a:t>
            </a:r>
            <a:r>
              <a:rPr lang="ar-IQ" sz="2700" dirty="0" smtClean="0">
                <a:solidFill>
                  <a:srgbClr val="FF0000"/>
                </a:solidFill>
                <a:ea typeface="+mn-ea"/>
                <a:cs typeface="Arial"/>
              </a:rPr>
              <a:t>الاولى/ الدراسة الصباحية /الشعب </a:t>
            </a:r>
            <a:r>
              <a:rPr lang="en-US" sz="2700" dirty="0" smtClean="0">
                <a:solidFill>
                  <a:srgbClr val="FF0000"/>
                </a:solidFill>
                <a:ea typeface="+mn-ea"/>
                <a:cs typeface="+mn-cs"/>
              </a:rPr>
              <a:t>A+B+C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>
                <a:solidFill>
                  <a:srgbClr val="FF0000"/>
                </a:solidFill>
              </a:rPr>
              <a:t>الجيولوجيا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en-US" dirty="0" smtClean="0">
                <a:solidFill>
                  <a:srgbClr val="00B050"/>
                </a:solidFill>
              </a:rPr>
              <a:t>Geology</a:t>
            </a:r>
            <a:endParaRPr lang="ar-IQ" dirty="0">
              <a:solidFill>
                <a:srgbClr val="00B05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000" dirty="0" smtClean="0">
                <a:solidFill>
                  <a:srgbClr val="FF0000"/>
                </a:solidFill>
              </a:rPr>
              <a:t>الطيات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Fold</a:t>
            </a:r>
            <a:endParaRPr lang="ar-IQ" sz="4000" dirty="0" smtClean="0">
              <a:solidFill>
                <a:srgbClr val="00B050"/>
              </a:solidFill>
            </a:endParaRPr>
          </a:p>
          <a:p>
            <a:endParaRPr lang="ar-IQ" sz="4400" dirty="0">
              <a:solidFill>
                <a:srgbClr val="00B050"/>
              </a:solidFill>
            </a:endParaRPr>
          </a:p>
          <a:p>
            <a:endParaRPr lang="ar-IQ" sz="4400" dirty="0" smtClean="0">
              <a:solidFill>
                <a:srgbClr val="00B050"/>
              </a:solidFill>
            </a:endParaRPr>
          </a:p>
          <a:p>
            <a:endParaRPr lang="ar-IQ" sz="4400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23" y="272078"/>
            <a:ext cx="1160780" cy="1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5234" r="7582" b="6880"/>
          <a:stretch/>
        </p:blipFill>
        <p:spPr bwMode="auto">
          <a:xfrm>
            <a:off x="971600" y="260648"/>
            <a:ext cx="1516380" cy="151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496845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75656" y="1736999"/>
            <a:ext cx="6408712" cy="43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57150" algn="r"/>
              </a:tabLst>
            </a:pPr>
            <a:r>
              <a:rPr lang="en-US" b="1" dirty="0" smtClean="0">
                <a:solidFill>
                  <a:srgbClr val="002060"/>
                </a:solidFill>
                <a:effectLst/>
                <a:latin typeface="Simplified Arabic"/>
                <a:ea typeface="Calibri"/>
                <a:cs typeface="Arial"/>
              </a:rPr>
              <a:t> </a:t>
            </a:r>
            <a:r>
              <a:rPr lang="ar-AE" b="1" dirty="0">
                <a:solidFill>
                  <a:srgbClr val="002060"/>
                </a:solidFill>
                <a:ea typeface="Calibri"/>
                <a:cs typeface="Simplified Arabic"/>
              </a:rPr>
              <a:t>	</a:t>
            </a:r>
            <a:r>
              <a:rPr lang="ar-SA" sz="2000" dirty="0">
                <a:solidFill>
                  <a:srgbClr val="002060"/>
                </a:solidFill>
                <a:ea typeface="Calibri"/>
                <a:cs typeface="Simplified Arabic"/>
              </a:rPr>
              <a:t>	</a:t>
            </a:r>
            <a:endParaRPr lang="en-US" sz="2000" dirty="0">
              <a:solidFill>
                <a:srgbClr val="002060"/>
              </a:solidFill>
              <a:ea typeface="Calibri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75656" y="980728"/>
            <a:ext cx="69847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15000"/>
              </a:lnSpc>
              <a:tabLst>
                <a:tab pos="57150" algn="r"/>
              </a:tabLst>
            </a:pPr>
            <a:r>
              <a:rPr lang="ar-AE" sz="2800" b="1" dirty="0" smtClean="0">
                <a:solidFill>
                  <a:srgbClr val="00B050"/>
                </a:solidFill>
                <a:ea typeface="Calibri"/>
                <a:cs typeface="Simplified Arabic"/>
              </a:rPr>
              <a:t>الطيات </a:t>
            </a:r>
            <a:r>
              <a:rPr lang="ru-RU" sz="2800" b="1" dirty="0">
                <a:solidFill>
                  <a:srgbClr val="00B050"/>
                </a:solidFill>
                <a:latin typeface="Simplified Arabic"/>
                <a:ea typeface="Calibri"/>
                <a:cs typeface="Arial"/>
              </a:rPr>
              <a:t>F</a:t>
            </a:r>
            <a:r>
              <a:rPr lang="en-US" sz="2800" b="1" dirty="0" smtClean="0">
                <a:solidFill>
                  <a:srgbClr val="00B050"/>
                </a:solidFill>
                <a:latin typeface="Simplified Arabic"/>
                <a:ea typeface="Calibri"/>
                <a:cs typeface="Arial"/>
              </a:rPr>
              <a:t>old</a:t>
            </a:r>
            <a:r>
              <a:rPr lang="ar-IQ" sz="2800" b="1" dirty="0" smtClean="0">
                <a:solidFill>
                  <a:srgbClr val="00B050"/>
                </a:solidFill>
                <a:latin typeface="Simplified Arabic"/>
                <a:ea typeface="Calibri"/>
                <a:cs typeface="Arial"/>
              </a:rPr>
              <a:t> </a:t>
            </a:r>
            <a:r>
              <a:rPr lang="ar-IQ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:تعتبر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القشرة الارضية ضعيفة جيولوجيا فهي تتاثر بالحركات الارضية التي تغير شكلها 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تختلف مدى استجابة الصخور لقوى الضغط و الشد بحسب نوع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الصخ</a:t>
            </a:r>
            <a:r>
              <a:rPr lang="ar-IQ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ر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تماسك</a:t>
            </a:r>
            <a:r>
              <a:rPr lang="ar-IQ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ها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 درجة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صلابت</a:t>
            </a:r>
            <a:r>
              <a:rPr lang="ar-IQ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ها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 </a:t>
            </a:r>
            <a:r>
              <a:rPr lang="ar-IQ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تسمى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الظاهرة التي تتعرض فيها الصخور لقوى اجهاد </a:t>
            </a:r>
            <a:r>
              <a:rPr lang="ar-IQ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ؤدي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الى انثنائها و التوائها بالتشوه اللدن 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بينما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تسمى الظاهرة  التي تتعرض فيها الصخور الصلبة  لقوى  اجهاد  </a:t>
            </a:r>
            <a:r>
              <a:rPr lang="ar-IQ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ؤدي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الى تكسرها بالتشوه التقصفي.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الطيات</a:t>
            </a:r>
            <a:r>
              <a:rPr lang="en-US" sz="2400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Folds 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هى الانثناءات او التموجات في الطبقات الصخرية نتيجة تعرضها لقوى الضغط.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1047857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197346"/>
            <a:ext cx="7848872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15000"/>
              </a:lnSpc>
              <a:tabLst>
                <a:tab pos="57150" algn="r"/>
              </a:tabLst>
            </a:pPr>
            <a:r>
              <a:rPr lang="ar-A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اجزاء الطية الرئيسة: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جناحا الطية </a:t>
            </a:r>
            <a:r>
              <a:rPr lang="ru-RU" sz="2400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Fold Limb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هما طرفا الطبقة المثنية (كتلة الصخور على جانبي الطية) اي هي المنطقة المحصورة بين مفصلي طيتين متتاليتين (محدبة ومقعرة).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زاوية ميل الجناح </a:t>
            </a:r>
            <a:r>
              <a:rPr lang="en-US" sz="2400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Dip angle 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هي الزاوية الواقعة بين جناح الطية والمستوى الافقي.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اتجاه ميل الجناح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هو الاتجاه الجغرافي الذي يميل نحوه جناح الطية.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محور الطية </a:t>
            </a:r>
            <a:r>
              <a:rPr lang="en-US" sz="2400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Fold axis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هو الخط الوهمي الذي ينصف زاوية قمة الطية او قعرها.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المستوى المحوري</a:t>
            </a:r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Axial Plane 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هو المستوى الوهمي الذي يقسم الطية الى نصفين متماثلين وقد يكون راسيا او مائلا او افقيا وفق درجة تماثل الطية.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قمة الطية او قعرها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قمة الطية هي اعلى نقطة في الطية المحدبة ، قعر الطية هو ادنى نقطة في قاع الطيات المقعرة.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4613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76672"/>
            <a:ext cx="62372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564704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476672"/>
            <a:ext cx="7848872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15000"/>
              </a:lnSpc>
              <a:tabLst>
                <a:tab pos="57150" algn="r"/>
              </a:tabLst>
            </a:pPr>
            <a:r>
              <a:rPr lang="ar-AE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انواع </a:t>
            </a:r>
            <a:r>
              <a:rPr lang="ar-A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الطيات: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457200">
              <a:lnSpc>
                <a:spcPct val="115000"/>
              </a:lnSpc>
              <a:tabLst>
                <a:tab pos="57150" algn="r"/>
              </a:tabLst>
            </a:pPr>
            <a:r>
              <a:rPr lang="ar-IQ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1- </a:t>
            </a:r>
            <a:r>
              <a:rPr lang="ar-AE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الطية </a:t>
            </a:r>
            <a:r>
              <a:rPr lang="ar-AE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المحدبة </a:t>
            </a:r>
            <a:r>
              <a:rPr lang="en-US" sz="20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Anticline fold</a:t>
            </a:r>
            <a:r>
              <a:rPr lang="ar-AE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</a:t>
            </a:r>
            <a:r>
              <a:rPr lang="ar-AE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وهي الطية التي</a:t>
            </a:r>
            <a:r>
              <a:rPr lang="ar-AE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تميل اجنحتها بعيدا عن المحور و المستوى المحوري وكلما اقتربنا من مركز الطية نشاهد الطبقات الصخرية الاقدم</a:t>
            </a:r>
            <a:r>
              <a:rPr lang="ar-AE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lvl="0" algn="just" defTabSz="457200">
              <a:lnSpc>
                <a:spcPct val="115000"/>
              </a:lnSpc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lvl="0" algn="just" defTabSz="457200">
              <a:lnSpc>
                <a:spcPct val="115000"/>
              </a:lnSpc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 descr="C:\Users\Al majd\Downloads\محدبة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5088" r="8959" b="28129"/>
          <a:stretch/>
        </p:blipFill>
        <p:spPr bwMode="auto">
          <a:xfrm>
            <a:off x="929911" y="1988840"/>
            <a:ext cx="7212169" cy="4433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4428718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548680"/>
            <a:ext cx="748883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tabLst>
                <a:tab pos="57150" algn="r"/>
              </a:tabLst>
            </a:pPr>
            <a:r>
              <a:rPr lang="ar-IQ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 </a:t>
            </a:r>
            <a:r>
              <a:rPr lang="ar-AE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الطية </a:t>
            </a:r>
            <a:r>
              <a:rPr lang="ar-AE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المقعرة </a:t>
            </a:r>
            <a:r>
              <a:rPr lang="en-US" sz="20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Syncline fold</a:t>
            </a:r>
            <a:r>
              <a:rPr lang="ar-AE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AE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الطية التي</a:t>
            </a:r>
            <a:r>
              <a:rPr lang="ar-AE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يميل الجناحين نحو المستوى المحوري ، تقع احدث الطبقات في مركز الطية تليها الطبقات الاقدم</a:t>
            </a:r>
            <a:r>
              <a:rPr lang="ar-SA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lvl="0" defTabSz="457200">
              <a:lnSpc>
                <a:spcPct val="115000"/>
              </a:lnSpc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ar-IQ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defTabSz="457200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ياسر\Desktop\الطية المحدبة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r="52344" b="50000"/>
          <a:stretch/>
        </p:blipFill>
        <p:spPr bwMode="auto">
          <a:xfrm>
            <a:off x="863806" y="1484784"/>
            <a:ext cx="7595877" cy="46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38224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332656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ar-IQ" sz="2000" b="1" dirty="0" smtClean="0">
                <a:solidFill>
                  <a:srgbClr val="C0000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3- </a:t>
            </a:r>
            <a:r>
              <a:rPr lang="ar-AE" sz="2000" b="1" dirty="0" smtClean="0">
                <a:solidFill>
                  <a:srgbClr val="C0000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الطية </a:t>
            </a:r>
            <a:r>
              <a:rPr lang="ar-AE" sz="2000" b="1" dirty="0">
                <a:solidFill>
                  <a:srgbClr val="C0000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الغاطسة</a:t>
            </a:r>
            <a:r>
              <a:rPr lang="ar-AE" sz="2000" b="1" dirty="0">
                <a:solidFill>
                  <a:srgbClr val="FF000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</a:rPr>
              <a:t>Plunge fold</a:t>
            </a:r>
            <a:r>
              <a:rPr lang="ar-AE" sz="2000" b="1" dirty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: </a:t>
            </a:r>
            <a:r>
              <a:rPr lang="ar-AE" sz="2000" dirty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هي الطية التي يميل محورها عن الافق وتسمى الزاوية التي يصنعها المحور مع الافق بزاوية </a:t>
            </a:r>
            <a:r>
              <a:rPr lang="ar-AE" sz="2000" dirty="0" smtClean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ال</a:t>
            </a:r>
            <a:r>
              <a:rPr lang="ar-IQ" sz="2000" dirty="0" smtClean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غطس</a:t>
            </a:r>
            <a:r>
              <a:rPr lang="ar-AE" sz="2000" dirty="0" smtClean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، </a:t>
            </a:r>
            <a:r>
              <a:rPr lang="ar-AE" sz="2000" dirty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وتكون الطبقات الصخرية افقية بمنطقة الغطس</a:t>
            </a:r>
            <a:r>
              <a:rPr lang="ar-AE" sz="1400" dirty="0" smtClean="0">
                <a:solidFill>
                  <a:prstClr val="black"/>
                </a:solidFill>
                <a:latin typeface="Trebuchet MS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ar-IQ" sz="1400" dirty="0" smtClean="0">
              <a:solidFill>
                <a:prstClr val="black"/>
              </a:solidFill>
              <a:latin typeface="Trebuchet MS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 smtClean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sz="1400" dirty="0">
              <a:solidFill>
                <a:prstClr val="black"/>
              </a:solidFill>
              <a:latin typeface="Trebuchet MS"/>
              <a:cs typeface="Simplified Arabic" panose="02020603050405020304" pitchFamily="18" charset="-78"/>
            </a:endParaRPr>
          </a:p>
          <a:p>
            <a:pPr lvl="0" defTabSz="457200"/>
            <a:endParaRPr lang="ar-IQ" dirty="0">
              <a:solidFill>
                <a:prstClr val="black"/>
              </a:solidFill>
              <a:latin typeface="Trebuchet MS"/>
              <a:cs typeface="Tahoma"/>
            </a:endParaRPr>
          </a:p>
        </p:txBody>
      </p:sp>
      <p:pic>
        <p:nvPicPr>
          <p:cNvPr id="4099" name="Picture 3" descr="C:\Users\ياسر\Desktop\الطية الغاطسة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51786" r="43757" b="12736"/>
          <a:stretch/>
        </p:blipFill>
        <p:spPr bwMode="auto">
          <a:xfrm>
            <a:off x="495378" y="1340768"/>
            <a:ext cx="80370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98318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476672"/>
            <a:ext cx="864096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57150" algn="r"/>
              </a:tabLst>
            </a:pPr>
            <a:r>
              <a:rPr lang="ar-IQ" sz="2000" b="1" dirty="0" smtClean="0">
                <a:solidFill>
                  <a:srgbClr val="C00000"/>
                </a:solidFill>
                <a:ea typeface="Calibri"/>
                <a:cs typeface="Simplified Arabic"/>
              </a:rPr>
              <a:t>4- </a:t>
            </a:r>
            <a:r>
              <a:rPr lang="ar-SA" sz="2000" b="1" dirty="0" smtClean="0">
                <a:solidFill>
                  <a:srgbClr val="C00000"/>
                </a:solidFill>
                <a:ea typeface="Calibri"/>
                <a:cs typeface="Simplified Arabic"/>
              </a:rPr>
              <a:t>القبة  </a:t>
            </a:r>
            <a:r>
              <a:rPr lang="en-US" sz="2000" b="1" dirty="0">
                <a:solidFill>
                  <a:srgbClr val="C00000"/>
                </a:solidFill>
                <a:latin typeface="Simplified Arabic"/>
                <a:ea typeface="Calibri"/>
                <a:cs typeface="Arial"/>
              </a:rPr>
              <a:t>Dome</a:t>
            </a:r>
            <a:r>
              <a:rPr lang="ar-AE" sz="2000" dirty="0">
                <a:solidFill>
                  <a:srgbClr val="C00000"/>
                </a:solidFill>
                <a:ea typeface="Calibri"/>
                <a:cs typeface="Simplified Arabic"/>
              </a:rPr>
              <a:t>: </a:t>
            </a:r>
            <a:r>
              <a:rPr lang="ar-AE" sz="2000" dirty="0">
                <a:solidFill>
                  <a:srgbClr val="002060"/>
                </a:solidFill>
                <a:ea typeface="Calibri"/>
                <a:cs typeface="Simplified Arabic"/>
              </a:rPr>
              <a:t>وهذا التركيب تميل فيه الطبقات من جميع الإتجاهات بعيدا عن نقطة متوسطة تسمى مركز القبة</a:t>
            </a:r>
            <a:r>
              <a:rPr lang="ar-SA" sz="2000" dirty="0">
                <a:solidFill>
                  <a:srgbClr val="002060"/>
                </a:solidFill>
                <a:ea typeface="Calibri"/>
                <a:cs typeface="Simplified Arabic"/>
              </a:rPr>
              <a:t>.</a:t>
            </a:r>
            <a:endParaRPr lang="en-US" sz="2000" dirty="0">
              <a:solidFill>
                <a:srgbClr val="002060"/>
              </a:solidFill>
              <a:ea typeface="Calibri"/>
              <a:cs typeface="Arial"/>
            </a:endParaRPr>
          </a:p>
          <a:p>
            <a:r>
              <a:rPr lang="ar-IQ" sz="2000" b="1" dirty="0" smtClean="0">
                <a:solidFill>
                  <a:srgbClr val="C00000"/>
                </a:solidFill>
                <a:ea typeface="Calibri"/>
                <a:cs typeface="Simplified Arabic"/>
              </a:rPr>
              <a:t>5- </a:t>
            </a:r>
            <a:r>
              <a:rPr lang="ar-SA" sz="2000" b="1" dirty="0" smtClean="0">
                <a:solidFill>
                  <a:srgbClr val="C00000"/>
                </a:solidFill>
                <a:ea typeface="Calibri"/>
                <a:cs typeface="Simplified Arabic"/>
              </a:rPr>
              <a:t>الحوض </a:t>
            </a:r>
            <a:r>
              <a:rPr lang="ar-SA" sz="2000" dirty="0" smtClean="0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Simplified Arabic"/>
                <a:ea typeface="Calibri"/>
              </a:rPr>
              <a:t>Basin</a:t>
            </a:r>
            <a:r>
              <a:rPr lang="ar-AE" sz="2000" b="1" dirty="0">
                <a:solidFill>
                  <a:srgbClr val="C00000"/>
                </a:solidFill>
                <a:latin typeface="Simplified Arabic"/>
                <a:ea typeface="Calibri"/>
              </a:rPr>
              <a:t>: </a:t>
            </a:r>
            <a:r>
              <a:rPr lang="ar-AE" sz="2000" dirty="0">
                <a:solidFill>
                  <a:srgbClr val="002060"/>
                </a:solidFill>
                <a:ea typeface="Calibri"/>
                <a:cs typeface="Simplified Arabic"/>
              </a:rPr>
              <a:t>وهي الطية التي تميل فيها الطبقات إلى الداخل في جميع الإتجاهات نحو نقطة متوسطة تسمى مركز الحوض, وهي عكس </a:t>
            </a:r>
            <a:r>
              <a:rPr lang="ar-AE" sz="2000" dirty="0" smtClean="0">
                <a:solidFill>
                  <a:srgbClr val="002060"/>
                </a:solidFill>
                <a:ea typeface="Calibri"/>
                <a:cs typeface="Simplified Arabic"/>
              </a:rPr>
              <a:t>القبة</a:t>
            </a:r>
            <a:r>
              <a:rPr lang="ar-IQ" sz="2000" dirty="0" smtClean="0">
                <a:solidFill>
                  <a:srgbClr val="002060"/>
                </a:solidFill>
                <a:ea typeface="Calibri"/>
                <a:cs typeface="Simplified Arabic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57150" algn="r"/>
              </a:tabLst>
            </a:pPr>
            <a:r>
              <a:rPr lang="ar-AE" sz="2000" b="1" dirty="0">
                <a:solidFill>
                  <a:srgbClr val="C00000"/>
                </a:solidFill>
                <a:ea typeface="Calibri"/>
                <a:cs typeface="Simplified Arabic"/>
              </a:rPr>
              <a:t>الاهمية الاقتصادية للطيات</a:t>
            </a:r>
            <a:r>
              <a:rPr lang="ru-RU" sz="2000" b="1" dirty="0">
                <a:solidFill>
                  <a:srgbClr val="C00000"/>
                </a:solidFill>
                <a:latin typeface="Simplified Arabic"/>
                <a:ea typeface="Calibri"/>
                <a:cs typeface="Arial"/>
              </a:rPr>
              <a:t> :</a:t>
            </a:r>
            <a:endParaRPr lang="en-US" sz="1600" dirty="0">
              <a:solidFill>
                <a:srgbClr val="C00000"/>
              </a:solidFill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IQ" sz="2000" dirty="0" smtClean="0">
                <a:ea typeface="Calibri"/>
                <a:cs typeface="Simplified Arabic"/>
              </a:rPr>
              <a:t> </a:t>
            </a:r>
            <a:r>
              <a:rPr lang="ar-AE" sz="2000" dirty="0" smtClean="0">
                <a:solidFill>
                  <a:srgbClr val="002060"/>
                </a:solidFill>
                <a:ea typeface="Calibri"/>
                <a:cs typeface="Simplified Arabic"/>
              </a:rPr>
              <a:t>الطية </a:t>
            </a:r>
            <a:r>
              <a:rPr lang="ar-AE" sz="2000" dirty="0">
                <a:solidFill>
                  <a:srgbClr val="002060"/>
                </a:solidFill>
                <a:ea typeface="Calibri"/>
                <a:cs typeface="Simplified Arabic"/>
              </a:rPr>
              <a:t>المحدبة و القباب تعتبر اهم المصائد النفطية.</a:t>
            </a:r>
            <a:endParaRPr lang="en-US" sz="1600" dirty="0">
              <a:solidFill>
                <a:srgbClr val="002060"/>
              </a:solidFill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IQ" sz="2000" dirty="0" smtClean="0">
                <a:solidFill>
                  <a:srgbClr val="002060"/>
                </a:solidFill>
                <a:ea typeface="Calibri"/>
                <a:cs typeface="Simplified Arabic"/>
              </a:rPr>
              <a:t> </a:t>
            </a:r>
            <a:r>
              <a:rPr lang="ar-AE" sz="2000" dirty="0" smtClean="0">
                <a:solidFill>
                  <a:srgbClr val="002060"/>
                </a:solidFill>
                <a:ea typeface="Calibri"/>
                <a:cs typeface="Simplified Arabic"/>
              </a:rPr>
              <a:t>الطية </a:t>
            </a:r>
            <a:r>
              <a:rPr lang="ar-AE" sz="2000" dirty="0">
                <a:solidFill>
                  <a:srgbClr val="002060"/>
                </a:solidFill>
                <a:ea typeface="Calibri"/>
                <a:cs typeface="Simplified Arabic"/>
              </a:rPr>
              <a:t>المقعرة و الاحواض خزانات للمياة الجوفية.</a:t>
            </a:r>
            <a:endParaRPr lang="en-US" sz="1600" dirty="0">
              <a:solidFill>
                <a:srgbClr val="002060"/>
              </a:solidFill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57150" algn="r"/>
              </a:tabLst>
            </a:pPr>
            <a:r>
              <a:rPr lang="ar-IQ" sz="2000" dirty="0" smtClean="0">
                <a:solidFill>
                  <a:srgbClr val="002060"/>
                </a:solidFill>
                <a:ea typeface="Calibri"/>
                <a:cs typeface="Simplified Arabic"/>
              </a:rPr>
              <a:t> </a:t>
            </a:r>
            <a:r>
              <a:rPr lang="ar-AE" sz="2000" dirty="0" smtClean="0">
                <a:solidFill>
                  <a:srgbClr val="002060"/>
                </a:solidFill>
                <a:ea typeface="Calibri"/>
                <a:cs typeface="Simplified Arabic"/>
              </a:rPr>
              <a:t>الطية </a:t>
            </a:r>
            <a:r>
              <a:rPr lang="ar-AE" sz="2000" dirty="0">
                <a:solidFill>
                  <a:srgbClr val="002060"/>
                </a:solidFill>
                <a:ea typeface="Calibri"/>
                <a:cs typeface="Simplified Arabic"/>
              </a:rPr>
              <a:t>المقعرة تجميع الرواسب و خامات الفوسفات.</a:t>
            </a:r>
            <a:endParaRPr lang="en-US" sz="1600" dirty="0">
              <a:solidFill>
                <a:srgbClr val="002060"/>
              </a:solidFill>
              <a:ea typeface="Calibri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ar-AE" sz="2000" dirty="0">
                <a:solidFill>
                  <a:srgbClr val="002060"/>
                </a:solidFill>
                <a:ea typeface="Calibri"/>
                <a:cs typeface="Simplified Arabic"/>
              </a:rPr>
              <a:t>القبة الملحية تستخرج منها الرواسب المعدنية كالجبس و الانهيدرايت و </a:t>
            </a:r>
            <a:r>
              <a:rPr lang="ar-AE" sz="2000" dirty="0" smtClean="0">
                <a:solidFill>
                  <a:srgbClr val="002060"/>
                </a:solidFill>
                <a:ea typeface="Calibri"/>
                <a:cs typeface="Simplified Arabic"/>
              </a:rPr>
              <a:t>الملح</a:t>
            </a:r>
            <a:r>
              <a:rPr lang="ar-IQ" sz="2000" dirty="0" smtClean="0">
                <a:solidFill>
                  <a:srgbClr val="002060"/>
                </a:solidFill>
                <a:ea typeface="Calibri"/>
                <a:cs typeface="Simplified Arabic"/>
              </a:rPr>
              <a:t>.</a:t>
            </a:r>
            <a:endParaRPr lang="en-US" sz="2000" dirty="0" smtClean="0">
              <a:solidFill>
                <a:srgbClr val="002060"/>
              </a:solidFill>
              <a:ea typeface="Calibri"/>
              <a:cs typeface="Simplified Arabic"/>
            </a:endParaRPr>
          </a:p>
          <a:p>
            <a:endParaRPr lang="en-US" sz="2000" dirty="0">
              <a:solidFill>
                <a:srgbClr val="002060"/>
              </a:solidFill>
              <a:cs typeface="Simplified Arabic"/>
            </a:endParaRPr>
          </a:p>
          <a:p>
            <a:endParaRPr lang="en-US" sz="2000" dirty="0" smtClean="0">
              <a:solidFill>
                <a:srgbClr val="002060"/>
              </a:solidFill>
              <a:cs typeface="Simplified Arabic"/>
            </a:endParaRPr>
          </a:p>
          <a:p>
            <a:endParaRPr lang="en-US" sz="2000" dirty="0">
              <a:solidFill>
                <a:srgbClr val="002060"/>
              </a:solidFill>
              <a:cs typeface="Simplified Arabic"/>
            </a:endParaRPr>
          </a:p>
          <a:p>
            <a:endParaRPr lang="en-US" sz="2000" dirty="0" smtClean="0">
              <a:solidFill>
                <a:srgbClr val="002060"/>
              </a:solidFill>
              <a:cs typeface="Simplified Arabic"/>
            </a:endParaRPr>
          </a:p>
          <a:p>
            <a:endParaRPr lang="en-US" sz="2000" dirty="0">
              <a:solidFill>
                <a:srgbClr val="002060"/>
              </a:solidFill>
              <a:cs typeface="Simplified Arabic"/>
            </a:endParaRPr>
          </a:p>
          <a:p>
            <a:endParaRPr lang="en-US" sz="2000" dirty="0" smtClean="0">
              <a:solidFill>
                <a:srgbClr val="002060"/>
              </a:solidFill>
              <a:cs typeface="Simplified Arabic"/>
            </a:endParaRPr>
          </a:p>
          <a:p>
            <a:endParaRPr lang="en-US" sz="2000" dirty="0">
              <a:solidFill>
                <a:srgbClr val="002060"/>
              </a:solidFill>
              <a:cs typeface="Simplified Arabic"/>
            </a:endParaRPr>
          </a:p>
          <a:p>
            <a:endParaRPr lang="en-US" sz="2000" dirty="0" smtClean="0">
              <a:solidFill>
                <a:srgbClr val="002060"/>
              </a:solidFill>
              <a:cs typeface="Simplified Arabic"/>
            </a:endParaRPr>
          </a:p>
          <a:p>
            <a:endParaRPr lang="en-US" sz="2000" dirty="0">
              <a:solidFill>
                <a:srgbClr val="002060"/>
              </a:solidFill>
              <a:cs typeface="Simplified Arabic"/>
            </a:endParaRPr>
          </a:p>
          <a:p>
            <a:endParaRPr lang="en-US" sz="2000" dirty="0" smtClean="0">
              <a:solidFill>
                <a:srgbClr val="002060"/>
              </a:solidFill>
              <a:cs typeface="Simplified Arabic"/>
            </a:endParaRPr>
          </a:p>
          <a:p>
            <a:endParaRPr lang="en-US" sz="2000" dirty="0">
              <a:solidFill>
                <a:srgbClr val="002060"/>
              </a:solidFill>
              <a:cs typeface="Simplified Arabic"/>
            </a:endParaRPr>
          </a:p>
          <a:p>
            <a:endParaRPr lang="en-US" sz="2000" dirty="0" smtClean="0">
              <a:solidFill>
                <a:srgbClr val="002060"/>
              </a:solidFill>
              <a:cs typeface="Simplified Arabic"/>
            </a:endParaRPr>
          </a:p>
          <a:p>
            <a:endParaRPr lang="ar-IQ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39293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351</Words>
  <Application>Microsoft Office PowerPoint</Application>
  <PresentationFormat>عرض على الشاشة (3:4)‏</PresentationFormat>
  <Paragraphs>77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وزارة التعليم العالي والبحث العلمي جامعة ديالى /كلية التربية للعلوم الانسانية /قسم الجغرافية المرحلىة الاولى/ الدراسة الصباحية /الشعب A+B+C الجيولوجيا Geology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وزارة التعليم العالي والبحث العلمي جامعة ديالى /كلية التربية للعلوم الانسانية /قسم الجغرافية الجيولوجيا Geology</dc:title>
  <dc:creator>ياسر</dc:creator>
  <cp:lastModifiedBy>ياسر</cp:lastModifiedBy>
  <cp:revision>26</cp:revision>
  <dcterms:created xsi:type="dcterms:W3CDTF">2020-03-28T17:31:43Z</dcterms:created>
  <dcterms:modified xsi:type="dcterms:W3CDTF">2020-04-10T09:58:27Z</dcterms:modified>
</cp:coreProperties>
</file>